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6" r:id="rId2"/>
    <p:sldId id="265" r:id="rId3"/>
    <p:sldId id="256" r:id="rId4"/>
    <p:sldId id="257" r:id="rId5"/>
    <p:sldId id="258" r:id="rId6"/>
    <p:sldId id="259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8" autoAdjust="0"/>
  </p:normalViewPr>
  <p:slideViewPr>
    <p:cSldViewPr>
      <p:cViewPr varScale="1">
        <p:scale>
          <a:sx n="111" d="100"/>
          <a:sy n="111" d="100"/>
        </p:scale>
        <p:origin x="-1644" y="-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7/11/2021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7/11/2021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7/11/2021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533400"/>
            <a:ext cx="8382000" cy="5011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5588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22376" y="76200"/>
            <a:ext cx="8116824" cy="2438400"/>
          </a:xfrm>
        </p:spPr>
        <p:txBody>
          <a:bodyPr>
            <a:normAutofit/>
          </a:bodyPr>
          <a:lstStyle/>
          <a:p>
            <a:pPr rtl="1"/>
            <a:r>
              <a:rPr lang="fa-IR" sz="2400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مرکز آموزشی درمانی شهداء دولت آباد،بیمارستان شهید دکتر </a:t>
            </a:r>
            <a:r>
              <a:rPr lang="fa-IR" sz="24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قربانعلی </a:t>
            </a:r>
            <a:r>
              <a:rPr lang="fa-IR" sz="2400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جلیل</a:t>
            </a:r>
            <a:br>
              <a:rPr lang="fa-IR" sz="2400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</a:br>
            <a:r>
              <a:rPr lang="fa-IR" sz="2400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/>
            </a:r>
            <a:br>
              <a:rPr lang="fa-IR" sz="2400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</a:br>
            <a:r>
              <a:rPr lang="fa-IR" sz="2400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/>
            </a:r>
            <a:br>
              <a:rPr lang="fa-IR" sz="2400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</a:br>
            <a:endParaRPr lang="en-US" sz="2400" dirty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anose="00000400000000000000" pitchFamily="2" charset="-78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038600" y="2590800"/>
            <a:ext cx="4876800" cy="1454888"/>
          </a:xfrm>
        </p:spPr>
        <p:txBody>
          <a:bodyPr>
            <a:normAutofit fontScale="77500" lnSpcReduction="20000"/>
          </a:bodyPr>
          <a:lstStyle/>
          <a:p>
            <a:pPr algn="r" rtl="1"/>
            <a:r>
              <a:rPr lang="fa-IR" sz="31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راهنمای استفاده از نرم افزار پارس آذرخش در بازیابی و جستجوی منابع مورد نیاز کاربران</a:t>
            </a:r>
          </a:p>
          <a:p>
            <a:pPr algn="r" rtl="1"/>
            <a:r>
              <a:rPr lang="fa-IR" sz="2200" b="1" dirty="0"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>کتابخانه بیمارستان </a:t>
            </a:r>
            <a:r>
              <a:rPr lang="fa-IR" sz="2200" b="1" dirty="0">
                <a:solidFill>
                  <a:srgbClr val="DEF5F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/>
            </a:r>
            <a:br>
              <a:rPr lang="fa-IR" sz="2200" b="1" dirty="0">
                <a:solidFill>
                  <a:srgbClr val="DEF5F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</a:br>
            <a:r>
              <a:rPr lang="fa-IR" sz="1600" b="1" dirty="0">
                <a:solidFill>
                  <a:prstClr val="black">
                    <a:lumMod val="75000"/>
                    <a:lumOff val="25000"/>
                  </a:prstClr>
                </a:solidFill>
                <a:cs typeface="B Nazanin" panose="00000400000000000000" pitchFamily="2" charset="-78"/>
              </a:rPr>
              <a:t>لیلا رامشگر مسئول کتابخانه</a:t>
            </a:r>
            <a:r>
              <a:rPr lang="fa-IR" sz="2200" b="1" dirty="0">
                <a:solidFill>
                  <a:srgbClr val="DEF5F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  <a:t/>
            </a:r>
            <a:br>
              <a:rPr lang="fa-IR" sz="2200" b="1" dirty="0">
                <a:solidFill>
                  <a:srgbClr val="DEF5F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rPr>
            </a:br>
            <a:endParaRPr lang="en-US" sz="2800" b="1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991234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28600"/>
            <a:ext cx="8077200" cy="563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442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5867400"/>
          </a:xfrm>
        </p:spPr>
        <p:txBody>
          <a:bodyPr>
            <a:noAutofit/>
          </a:bodyPr>
          <a:lstStyle/>
          <a:p>
            <a:pPr algn="r" rtl="1"/>
            <a:r>
              <a:rPr lang="fa-I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استفاده </a:t>
            </a:r>
            <a:r>
              <a:rPr lang="fa-IR" sz="1600"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از عملگرهای منطقی</a:t>
            </a:r>
            <a:r>
              <a:rPr lang="fa-I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: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fa-IR" sz="1600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یکی از برجسته‌ترین و مهم‌ترین قابلیت‌های اکثر موتورهای جستجو، استفاده از عملگرهای منطقی می‌باشد. با استفاده از این امکان می‌توانید چندین کلمه را با هم به صورت ترکیبی جستجو نمایید</a:t>
            </a:r>
            <a:r>
              <a:rPr lang="fa-IR" sz="16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.</a:t>
            </a:r>
            <a:endParaRPr lang="fa-IR" sz="1600" dirty="0">
              <a:solidFill>
                <a:schemeClr val="tx1">
                  <a:lumMod val="95000"/>
                  <a:lumOff val="5000"/>
                </a:schemeClr>
              </a:solidFill>
              <a:cs typeface="B Nazanin" panose="00000400000000000000" pitchFamily="2" charset="-78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fa-IR" sz="1600"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عملگر (و) 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fa-I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fa-IR" sz="16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در </a:t>
            </a:r>
            <a:r>
              <a:rPr lang="fa-IR" sz="1600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صورتی‌که این عملگر بین دو یا تعداد بیشتری کلیدواژه قرار گیرد، فقط مدارکی بازیابی خواهند شد که تمامی کلیدواژه‌های مورد جستجو در آنها آمده باشد</a:t>
            </a:r>
            <a:r>
              <a:rPr lang="fa-IR" sz="16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.</a:t>
            </a:r>
            <a:endParaRPr lang="fa-IR" sz="1600" dirty="0">
              <a:solidFill>
                <a:schemeClr val="tx1">
                  <a:lumMod val="95000"/>
                  <a:lumOff val="5000"/>
                </a:schemeClr>
              </a:solidFill>
              <a:cs typeface="B Nazanin" panose="00000400000000000000" pitchFamily="2" charset="-78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fa-IR" sz="1600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نکته:در این نرم‌افزار مانند بسیاری از نظام‌های بازیابی اطلاعات، بین کلیدواژه‌های مورد جستجو به صورت پیش فرض عملگر 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AND</a:t>
            </a:r>
            <a:r>
              <a:rPr lang="fa-IR" sz="1600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در نظر گرفته می‌شود. به این صورت‌که اگر کاربر بین هر کلیدواژه جستجو با کلیدواژه دیگر فقط فاصله بگذارد به معنای استفاده از این عملگر است</a:t>
            </a:r>
            <a:r>
              <a:rPr lang="fa-IR" sz="16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.</a:t>
            </a:r>
            <a:endParaRPr lang="fa-IR" sz="1600" dirty="0">
              <a:solidFill>
                <a:schemeClr val="tx1">
                  <a:lumMod val="95000"/>
                  <a:lumOff val="5000"/>
                </a:schemeClr>
              </a:solidFill>
              <a:cs typeface="B Nazanin" panose="00000400000000000000" pitchFamily="2" charset="-78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fa-IR" sz="1600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در مثال تمدن </a:t>
            </a:r>
            <a: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fa-IR" sz="16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ایران</a:t>
            </a:r>
            <a:r>
              <a:rPr lang="fa-IR" sz="1600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: مدارکی بازیابی خواهند شد که در آنها هم کلمه "تمدن" و هم کلمه "ایران" وجود داشته باشد</a:t>
            </a:r>
            <a:r>
              <a:rPr lang="fa-IR" sz="16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.</a:t>
            </a:r>
            <a:endParaRPr lang="fa-IR" sz="1600" dirty="0">
              <a:solidFill>
                <a:schemeClr val="tx1">
                  <a:lumMod val="95000"/>
                  <a:lumOff val="5000"/>
                </a:schemeClr>
              </a:solidFill>
              <a:cs typeface="B Nazanin" panose="00000400000000000000" pitchFamily="2" charset="-78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fa-IR" sz="1600"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عملگر (یا) 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fa-I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fa-IR" sz="16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قرار </a:t>
            </a:r>
            <a:r>
              <a:rPr lang="fa-IR" sz="1600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گرفتن این عملگر بین دو یا تعداد بیشتری از کلیدواژه‌ها باعث گسترش و بسط جستجو می‌شود. چرا که در صورت استفاده از این عملگر، تمامی مدارکی که در آنها صرفا یکی از کلیدواژه‌های مورد جستجو آمده باشد بازیابی می‌شوند.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fa-IR" sz="16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در </a:t>
            </a:r>
            <a:r>
              <a:rPr lang="fa-IR" sz="1600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مثال تمدن 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OR </a:t>
            </a:r>
            <a:r>
              <a:rPr lang="fa-IR" sz="1600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ایران: همه مدارکی که صرفا کلمه تمدن یا کلمه ایران در آنها وجود داشته باشد بازیابی خواهند شد</a:t>
            </a:r>
            <a:r>
              <a:rPr lang="fa-IR" sz="16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.</a:t>
            </a:r>
            <a:endParaRPr lang="fa-IR" sz="1600" dirty="0">
              <a:solidFill>
                <a:schemeClr val="tx1">
                  <a:lumMod val="95000"/>
                  <a:lumOff val="5000"/>
                </a:schemeClr>
              </a:solidFill>
              <a:cs typeface="B Nazanin" panose="00000400000000000000" pitchFamily="2" charset="-78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fa-IR" sz="1600"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عملگر (</a:t>
            </a:r>
            <a:r>
              <a:rPr lang="fa-I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بجز)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lang="fa-IR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: </a:t>
            </a:r>
            <a:r>
              <a:rPr lang="fa-IR" sz="16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برای </a:t>
            </a:r>
            <a:r>
              <a:rPr lang="fa-IR" sz="1600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مستثنی کردن و حذف مفهومی خاص به‌کار برده می‌شود. به این معنا که با قرار دادن عملگر 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NOT</a:t>
            </a:r>
            <a:r>
              <a:rPr lang="fa-IR" sz="1600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بین کلیدواژه‌های جستجو، مدارکی بازیابی خواهند شد که در آن مدارک، الزاما کلیدواژه اول وجود داشته باشد و کلیدواژه دوم وجود نداشته باشد</a:t>
            </a:r>
            <a:r>
              <a:rPr lang="fa-IR" sz="16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.</a:t>
            </a:r>
            <a:endParaRPr lang="fa-IR" sz="1600" dirty="0">
              <a:solidFill>
                <a:schemeClr val="tx1">
                  <a:lumMod val="95000"/>
                  <a:lumOff val="5000"/>
                </a:schemeClr>
              </a:solidFill>
              <a:cs typeface="B Nazanin" panose="00000400000000000000" pitchFamily="2" charset="-78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fa-IR" sz="1600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در مثال تمدن </a:t>
            </a:r>
            <a:r>
              <a:rPr 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fa-IR" sz="1600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ایران: تمام مدارکی که کلمه تمدن در آنها وجود داشته باشد و کلمه ایران در آنها وجود نداشته باشد بازیابی خواهند شد.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62000"/>
          </a:xfrm>
        </p:spPr>
        <p:txBody>
          <a:bodyPr>
            <a:normAutofit/>
          </a:bodyPr>
          <a:lstStyle/>
          <a:p>
            <a:pPr algn="ctr"/>
            <a:r>
              <a:rPr lang="fa-IR" sz="3600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راهبردهای جستجو </a:t>
            </a:r>
            <a:endParaRPr lang="en-US" sz="3600" dirty="0">
              <a:solidFill>
                <a:schemeClr val="tx1">
                  <a:lumMod val="95000"/>
                  <a:lumOff val="5000"/>
                </a:schemeClr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34978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381000"/>
            <a:ext cx="8915400" cy="535647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2548467" y="685800"/>
            <a:ext cx="956733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971800" y="1143000"/>
            <a:ext cx="1481495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/>
            <a:r>
              <a:rPr lang="fa-IR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1.مدارک</a:t>
            </a:r>
          </a:p>
          <a:p>
            <a:pPr algn="r" rtl="1"/>
            <a:r>
              <a:rPr lang="fa-IR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2.مستندات</a:t>
            </a:r>
          </a:p>
          <a:p>
            <a:pPr algn="r" rtl="1"/>
            <a:r>
              <a:rPr lang="fa-IR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3.جستجوی پیشرفته</a:t>
            </a:r>
          </a:p>
          <a:p>
            <a:pPr algn="r" rtl="1"/>
            <a:r>
              <a:rPr lang="fa-IR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4.منابع دیجیتال</a:t>
            </a:r>
          </a:p>
          <a:p>
            <a:pPr algn="r" rtl="1"/>
            <a:r>
              <a:rPr lang="fa-IR" sz="1400"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5</a:t>
            </a:r>
            <a:r>
              <a:rPr lang="fa-IR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.تمام متن</a:t>
            </a:r>
          </a:p>
          <a:p>
            <a:pPr algn="r" rtl="1"/>
            <a:r>
              <a:rPr lang="fa-IR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6.اصطلاح نامه</a:t>
            </a:r>
          </a:p>
          <a:p>
            <a:pPr algn="r" rtl="1"/>
            <a:r>
              <a:rPr lang="fa-IR" sz="1400"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7</a:t>
            </a:r>
            <a:r>
              <a:rPr lang="fa-IR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.درختواره</a:t>
            </a:r>
            <a:endParaRPr lang="en-US" sz="1400" b="1" dirty="0">
              <a:solidFill>
                <a:schemeClr val="tx1">
                  <a:lumMod val="95000"/>
                  <a:lumOff val="5000"/>
                </a:schemeClr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55269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4075" t="6049" r="16110" b="21060"/>
          <a:stretch/>
        </p:blipFill>
        <p:spPr>
          <a:xfrm>
            <a:off x="76200" y="228600"/>
            <a:ext cx="8763000" cy="6553200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 flipH="1" flipV="1">
            <a:off x="7467600" y="4724400"/>
            <a:ext cx="6858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005455" y="4500258"/>
            <a:ext cx="17459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sz="1400" b="1" dirty="0" smtClean="0">
                <a:cs typeface="B Nazanin" panose="00000400000000000000" pitchFamily="2" charset="-78"/>
              </a:rPr>
              <a:t>کتاب ،منابع دیجیتالی و..</a:t>
            </a:r>
            <a:endParaRPr lang="en-US" sz="1400" b="1" dirty="0">
              <a:cs typeface="B Nazanin" panose="00000400000000000000" pitchFamily="2" charset="-78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7467600" y="5257800"/>
            <a:ext cx="3429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724400" y="5100135"/>
            <a:ext cx="28616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/>
            <a:r>
              <a:rPr lang="fa-IR" sz="1200" b="1" dirty="0" smtClean="0">
                <a:cs typeface="B Nazanin" panose="00000400000000000000" pitchFamily="2" charset="-78"/>
              </a:rPr>
              <a:t>بیمارستانهای موجود(شهید جلیل،شهید بهشتی،و..)</a:t>
            </a:r>
            <a:endParaRPr lang="en-US" sz="12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463560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10600" cy="4864291"/>
          </a:xfrm>
        </p:spPr>
        <p:txBody>
          <a:bodyPr/>
          <a:lstStyle/>
          <a:p>
            <a:pPr algn="just" rtl="1"/>
            <a:r>
              <a:rPr lang="fa-IR" sz="2800" dirty="0" smtClean="0">
                <a:latin typeface="Tahoma"/>
                <a:cs typeface="B Nazanin" panose="00000400000000000000" pitchFamily="2" charset="-78"/>
              </a:rPr>
              <a:t>از </a:t>
            </a:r>
            <a:r>
              <a:rPr lang="fa-IR" sz="2800" dirty="0">
                <a:latin typeface="Tahoma"/>
                <a:cs typeface="B Nazanin" panose="00000400000000000000" pitchFamily="2" charset="-78"/>
              </a:rPr>
              <a:t>طریق جستجوی مدارک، امکان دسترسی به تمامی منابع کتابخانه‌ای و آرشیوی، براساس اقلام یا فیلدهای جستجوپذیر مانند عنوان، پدیدآور، موضوع، ناشر و غیره فراهم شده است. لازم به ذکر است که اضافه یا حذف فیلدهای جستجوپذیر نیز، در نرم‌افزار آذرسا امکان‌پذیر می‌باشد. در بخش جستجوی مدارک، سه روش جستجوی پیشرفته، مرور و جستجو در سایر کتابخانه‌ها، برای جستجوی منابع کتابخانه در نظر گرفته شده است. جهت دسترسی به این گزینه، منوی "درگاه‌های جستجو" را از نوار ابزار بالای صفحه، انتخاب کرده و روی گزینه "مدارک" کلیک کنید.</a:t>
            </a:r>
          </a:p>
          <a:p>
            <a:pPr marL="109728" indent="0" algn="just" rtl="1">
              <a:buNone/>
            </a:pPr>
            <a:r>
              <a:rPr lang="fa-IR" sz="2800" dirty="0" smtClean="0">
                <a:latin typeface="Tahoma"/>
                <a:cs typeface="B Nazanin" panose="00000400000000000000" pitchFamily="2" charset="-78"/>
              </a:rPr>
              <a:t>                                                                                                                           </a:t>
            </a:r>
            <a:endParaRPr lang="fa-IR" sz="2800" dirty="0">
              <a:latin typeface="Tahoma"/>
              <a:cs typeface="B Nazanin" panose="00000400000000000000" pitchFamily="2" charset="-78"/>
            </a:endParaRPr>
          </a:p>
          <a:p>
            <a:pPr algn="r" rtl="1"/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066800"/>
          </a:xfrm>
        </p:spPr>
        <p:txBody>
          <a:bodyPr/>
          <a:lstStyle/>
          <a:p>
            <a:pPr algn="ctr"/>
            <a:r>
              <a:rPr lang="fa-IR" dirty="0" smtClean="0">
                <a:cs typeface="B Nazanin" panose="00000400000000000000" pitchFamily="2" charset="-78"/>
              </a:rPr>
              <a:t>درگاه جستجو:</a:t>
            </a:r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205389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92</TotalTime>
  <Words>444</Words>
  <Application>Microsoft Office PowerPoint</Application>
  <PresentationFormat>On-screen Show (4:3)</PresentationFormat>
  <Paragraphs>25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Concourse</vt:lpstr>
      <vt:lpstr>PowerPoint Presentation</vt:lpstr>
      <vt:lpstr>مرکز آموزشی درمانی شهداء دولت آباد،بیمارستان شهید دکتر قربانعلی جلیل   </vt:lpstr>
      <vt:lpstr>PowerPoint Presentation</vt:lpstr>
      <vt:lpstr>راهبردهای جستجو </vt:lpstr>
      <vt:lpstr>PowerPoint Presentation</vt:lpstr>
      <vt:lpstr>PowerPoint Presentation</vt:lpstr>
      <vt:lpstr>درگاه جستجو: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کتابخانه بیمارستان ،مرکز آموزشی درمانی شهداء دولت آباد،بیمارستان شهید دکتر قربانعلی جلیل. لیلا رامشگر مسءول ک  </dc:title>
  <dc:creator>DR-GHASEMI</dc:creator>
  <cp:lastModifiedBy>pc</cp:lastModifiedBy>
  <cp:revision>9</cp:revision>
  <dcterms:created xsi:type="dcterms:W3CDTF">2006-08-16T00:00:00Z</dcterms:created>
  <dcterms:modified xsi:type="dcterms:W3CDTF">2021-07-11T06:17:43Z</dcterms:modified>
</cp:coreProperties>
</file>